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94568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h Sarabun New" panose="020B0500040200020003" pitchFamily="34" charset="-34"/>
      <p:regular r:id="rId7"/>
      <p:bold r:id="rId8"/>
      <p:italic r:id="rId9"/>
      <p:boldItalic r:id="rId10"/>
    </p:embeddedFont>
    <p:embeddedFont>
      <p:font typeface="Th Sarabun New Bold" panose="020B0500040200020003" pitchFamily="34" charset="-34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7" d="100"/>
          <a:sy n="87" d="100"/>
        </p:scale>
        <p:origin x="11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494137" y="3805237"/>
            <a:ext cx="0" cy="346340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4950478" y="4522745"/>
            <a:ext cx="0" cy="556031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50700" y="5093064"/>
            <a:ext cx="0" cy="372554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479849" y="3774079"/>
            <a:ext cx="3470629" cy="31158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074653" y="204729"/>
            <a:ext cx="697604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เทศบาล</a:t>
            </a:r>
            <a:r>
              <a:rPr lang="th-TH" sz="3200" b="1" dirty="0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ตำบลนกออก</a:t>
            </a:r>
            <a:endParaRPr lang="en-US" sz="3200" b="1" dirty="0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470020" y="-273742"/>
            <a:ext cx="1406432" cy="140643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>
                <a:alpha val="4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3388" y="-458870"/>
            <a:ext cx="950301" cy="95030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>
                <a:alpha val="4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49569" y="839548"/>
            <a:ext cx="766662" cy="76666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E2F4">
                <a:alpha val="49804"/>
              </a:srgbClr>
            </a:solidFill>
            <a:ln w="9525" cap="sq">
              <a:solidFill>
                <a:srgbClr val="004AAD">
                  <a:alpha val="49804"/>
                </a:srgbClr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6514469">
            <a:off x="8948252" y="-242237"/>
            <a:ext cx="1406432" cy="140643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>
                <a:alpha val="4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6514469">
            <a:off x="9282789" y="966151"/>
            <a:ext cx="950301" cy="9503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E2F4">
                <a:alpha val="49804"/>
              </a:srgbClr>
            </a:solidFill>
            <a:ln w="28575" cap="sq">
              <a:solidFill>
                <a:srgbClr val="004AAD">
                  <a:alpha val="49804"/>
                </a:srgbClr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6514469">
            <a:off x="8466958" y="-426063"/>
            <a:ext cx="766662" cy="76666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>
                <a:alpha val="49804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405272" y="40989"/>
            <a:ext cx="814697" cy="81469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3929672" y="918599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3" y="0"/>
                </a:lnTo>
                <a:lnTo>
                  <a:pt x="1982663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760338" y="1027550"/>
            <a:ext cx="250166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นายกเทศมนตรี</a:t>
            </a:r>
          </a:p>
        </p:txBody>
      </p:sp>
      <p:sp>
        <p:nvSpPr>
          <p:cNvPr id="31" name="AutoShape 31"/>
          <p:cNvSpPr/>
          <p:nvPr/>
        </p:nvSpPr>
        <p:spPr>
          <a:xfrm>
            <a:off x="4921903" y="1751752"/>
            <a:ext cx="1952291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2" name="AutoShape 32"/>
          <p:cNvSpPr/>
          <p:nvPr/>
        </p:nvSpPr>
        <p:spPr>
          <a:xfrm>
            <a:off x="4935291" y="1420268"/>
            <a:ext cx="0" cy="569609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3" name="Freeform 33"/>
          <p:cNvSpPr/>
          <p:nvPr/>
        </p:nvSpPr>
        <p:spPr>
          <a:xfrm>
            <a:off x="6888431" y="1441301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4" y="0"/>
                </a:lnTo>
                <a:lnTo>
                  <a:pt x="1982664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AutoShape 34"/>
          <p:cNvSpPr/>
          <p:nvPr/>
        </p:nvSpPr>
        <p:spPr>
          <a:xfrm flipH="1">
            <a:off x="6157547" y="1751752"/>
            <a:ext cx="14287" cy="662354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6157596" y="2395056"/>
            <a:ext cx="716597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36" name="Freeform 36"/>
          <p:cNvSpPr/>
          <p:nvPr/>
        </p:nvSpPr>
        <p:spPr>
          <a:xfrm>
            <a:off x="6888431" y="2114220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4" y="0"/>
                </a:lnTo>
                <a:lnTo>
                  <a:pt x="1982664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943959" y="1989877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4" y="0"/>
                </a:lnTo>
                <a:lnTo>
                  <a:pt x="1982664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AutoShape 38"/>
          <p:cNvSpPr/>
          <p:nvPr/>
        </p:nvSpPr>
        <p:spPr>
          <a:xfrm flipH="1">
            <a:off x="3193977" y="1160900"/>
            <a:ext cx="711883" cy="0"/>
          </a:xfrm>
          <a:prstGeom prst="line">
            <a:avLst/>
          </a:prstGeom>
          <a:ln w="38100" cap="flat">
            <a:solidFill>
              <a:srgbClr val="004AAD"/>
            </a:solidFill>
            <a:prstDash val="sysDot"/>
            <a:headEnd type="none" w="sm" len="sm"/>
            <a:tailEnd type="arrow" w="med" len="sm"/>
          </a:ln>
        </p:spPr>
      </p:sp>
      <p:sp>
        <p:nvSpPr>
          <p:cNvPr id="39" name="Freeform 39"/>
          <p:cNvSpPr/>
          <p:nvPr/>
        </p:nvSpPr>
        <p:spPr>
          <a:xfrm>
            <a:off x="1393593" y="942627"/>
            <a:ext cx="1800383" cy="474647"/>
          </a:xfrm>
          <a:custGeom>
            <a:avLst/>
            <a:gdLst/>
            <a:ahLst/>
            <a:cxnLst/>
            <a:rect l="l" t="t" r="r" b="b"/>
            <a:pathLst>
              <a:path w="1800383" h="474647">
                <a:moveTo>
                  <a:pt x="0" y="0"/>
                </a:moveTo>
                <a:lnTo>
                  <a:pt x="1800384" y="0"/>
                </a:lnTo>
                <a:lnTo>
                  <a:pt x="1800384" y="474646"/>
                </a:lnTo>
                <a:lnTo>
                  <a:pt x="0" y="47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356601" y="1465329"/>
            <a:ext cx="1800383" cy="474647"/>
          </a:xfrm>
          <a:custGeom>
            <a:avLst/>
            <a:gdLst/>
            <a:ahLst/>
            <a:cxnLst/>
            <a:rect l="l" t="t" r="r" b="b"/>
            <a:pathLst>
              <a:path w="1800383" h="474647">
                <a:moveTo>
                  <a:pt x="0" y="0"/>
                </a:moveTo>
                <a:lnTo>
                  <a:pt x="1800383" y="0"/>
                </a:lnTo>
                <a:lnTo>
                  <a:pt x="1800383" y="474646"/>
                </a:lnTo>
                <a:lnTo>
                  <a:pt x="0" y="47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356601" y="2013905"/>
            <a:ext cx="1800383" cy="474647"/>
          </a:xfrm>
          <a:custGeom>
            <a:avLst/>
            <a:gdLst/>
            <a:ahLst/>
            <a:cxnLst/>
            <a:rect l="l" t="t" r="r" b="b"/>
            <a:pathLst>
              <a:path w="1800383" h="474647">
                <a:moveTo>
                  <a:pt x="0" y="0"/>
                </a:moveTo>
                <a:lnTo>
                  <a:pt x="1800383" y="0"/>
                </a:lnTo>
                <a:lnTo>
                  <a:pt x="1800383" y="474646"/>
                </a:lnTo>
                <a:lnTo>
                  <a:pt x="0" y="47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356601" y="2587463"/>
            <a:ext cx="1800383" cy="474647"/>
          </a:xfrm>
          <a:custGeom>
            <a:avLst/>
            <a:gdLst/>
            <a:ahLst/>
            <a:cxnLst/>
            <a:rect l="l" t="t" r="r" b="b"/>
            <a:pathLst>
              <a:path w="1800383" h="474647">
                <a:moveTo>
                  <a:pt x="0" y="0"/>
                </a:moveTo>
                <a:lnTo>
                  <a:pt x="1800383" y="0"/>
                </a:lnTo>
                <a:lnTo>
                  <a:pt x="1800383" y="474646"/>
                </a:lnTo>
                <a:lnTo>
                  <a:pt x="0" y="47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356601" y="3157359"/>
            <a:ext cx="1800383" cy="474647"/>
          </a:xfrm>
          <a:custGeom>
            <a:avLst/>
            <a:gdLst/>
            <a:ahLst/>
            <a:cxnLst/>
            <a:rect l="l" t="t" r="r" b="b"/>
            <a:pathLst>
              <a:path w="1800383" h="474647">
                <a:moveTo>
                  <a:pt x="0" y="0"/>
                </a:moveTo>
                <a:lnTo>
                  <a:pt x="1800383" y="0"/>
                </a:lnTo>
                <a:lnTo>
                  <a:pt x="1800383" y="474647"/>
                </a:lnTo>
                <a:lnTo>
                  <a:pt x="0" y="474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4" name="AutoShape 44"/>
          <p:cNvSpPr/>
          <p:nvPr/>
        </p:nvSpPr>
        <p:spPr>
          <a:xfrm>
            <a:off x="4936190" y="2512579"/>
            <a:ext cx="0" cy="458067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Freeform 45"/>
          <p:cNvSpPr/>
          <p:nvPr/>
        </p:nvSpPr>
        <p:spPr>
          <a:xfrm>
            <a:off x="3943959" y="2876875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4" y="0"/>
                </a:lnTo>
                <a:lnTo>
                  <a:pt x="1982664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AutoShape 46"/>
          <p:cNvSpPr/>
          <p:nvPr/>
        </p:nvSpPr>
        <p:spPr>
          <a:xfrm>
            <a:off x="4950478" y="3316876"/>
            <a:ext cx="0" cy="683167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7" name="Freeform 47"/>
          <p:cNvSpPr/>
          <p:nvPr/>
        </p:nvSpPr>
        <p:spPr>
          <a:xfrm>
            <a:off x="3959146" y="4000043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3" y="0"/>
                </a:lnTo>
                <a:lnTo>
                  <a:pt x="1982663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517093" y="4151578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3" y="0"/>
                </a:lnTo>
                <a:lnTo>
                  <a:pt x="1982663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1" name="AutoShape 51"/>
          <p:cNvSpPr/>
          <p:nvPr/>
        </p:nvSpPr>
        <p:spPr>
          <a:xfrm>
            <a:off x="953478" y="5107351"/>
            <a:ext cx="7824469" cy="0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>
            <a:off x="8760882" y="5093064"/>
            <a:ext cx="0" cy="372554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Freeform 53"/>
          <p:cNvSpPr/>
          <p:nvPr/>
        </p:nvSpPr>
        <p:spPr>
          <a:xfrm>
            <a:off x="221840" y="5450606"/>
            <a:ext cx="1399957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4" y="0"/>
                </a:lnTo>
                <a:lnTo>
                  <a:pt x="1982664" y="522703"/>
                </a:lnTo>
                <a:lnTo>
                  <a:pt x="0" y="522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1835983" y="5508384"/>
            <a:ext cx="961484" cy="455250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4" y="0"/>
                </a:lnTo>
                <a:lnTo>
                  <a:pt x="1982664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4984056" y="5518919"/>
            <a:ext cx="1982663" cy="522702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3" y="0"/>
                </a:lnTo>
                <a:lnTo>
                  <a:pt x="1982663" y="522703"/>
                </a:lnTo>
                <a:lnTo>
                  <a:pt x="0" y="522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7640459" y="5425606"/>
            <a:ext cx="1982663" cy="750524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3" y="0"/>
                </a:lnTo>
                <a:lnTo>
                  <a:pt x="1982663" y="522703"/>
                </a:lnTo>
                <a:lnTo>
                  <a:pt x="0" y="522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5" name="AutoShape 65"/>
          <p:cNvSpPr/>
          <p:nvPr/>
        </p:nvSpPr>
        <p:spPr>
          <a:xfrm>
            <a:off x="3784346" y="5125721"/>
            <a:ext cx="0" cy="372554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5919706" y="5104011"/>
            <a:ext cx="6916" cy="414725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flipH="1">
            <a:off x="2345607" y="5121639"/>
            <a:ext cx="1" cy="440963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AutoShape 75"/>
          <p:cNvSpPr/>
          <p:nvPr/>
        </p:nvSpPr>
        <p:spPr>
          <a:xfrm>
            <a:off x="2279497" y="1351566"/>
            <a:ext cx="28575" cy="2280440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TextBox 80"/>
          <p:cNvSpPr txBox="1"/>
          <p:nvPr/>
        </p:nvSpPr>
        <p:spPr>
          <a:xfrm>
            <a:off x="1835983" y="1046623"/>
            <a:ext cx="774799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สภาเทศบาล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783663" y="1569302"/>
            <a:ext cx="86439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ประธานสภาฯ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56887" y="2130369"/>
            <a:ext cx="1102370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รองประธานสภาฯ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835983" y="2691436"/>
            <a:ext cx="799654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สมาชิกสภาฯ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734333" y="3266227"/>
            <a:ext cx="100295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เลขานุการสภาฯ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760338" y="2114220"/>
            <a:ext cx="250166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รองนายกเทศมนตรี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489766" y="3037321"/>
            <a:ext cx="795189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ปลัดเทศบาล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494586" y="4151578"/>
            <a:ext cx="103316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รองปลัดเทศบาล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812417" y="4284928"/>
            <a:ext cx="1423392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หน่วยตรวจสอบภายใน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273373" y="5498275"/>
            <a:ext cx="132188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th-TH" sz="1800" b="1" spc="19" dirty="0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สำนักปลัดเทศบาล</a:t>
            </a:r>
            <a:endParaRPr lang="en-US" sz="1800" b="1" spc="19" dirty="0">
              <a:solidFill>
                <a:srgbClr val="FFFFFF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1707774" y="5577797"/>
            <a:ext cx="115148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th-TH" b="1" dirty="0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กองคลัง</a:t>
            </a:r>
            <a:endParaRPr lang="en-US" sz="1800" b="1" dirty="0">
              <a:solidFill>
                <a:srgbClr val="FFFFFF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5228775" y="5590273"/>
            <a:ext cx="1338545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th-TH" sz="1800" b="1" dirty="0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กองการศึกษา</a:t>
            </a:r>
            <a:endParaRPr lang="en-US" sz="1800" b="1" dirty="0">
              <a:solidFill>
                <a:srgbClr val="FFFFFF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99" name="TextBox 99"/>
          <p:cNvSpPr txBox="1"/>
          <p:nvPr/>
        </p:nvSpPr>
        <p:spPr>
          <a:xfrm>
            <a:off x="7734999" y="5518740"/>
            <a:ext cx="176614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th-TH" sz="1800" b="1" dirty="0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กองสาธารณสุขและสิ่งแวดล้อม</a:t>
            </a:r>
            <a:endParaRPr lang="en-US" sz="1800" b="1" dirty="0">
              <a:solidFill>
                <a:srgbClr val="FFFFFF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sp>
        <p:nvSpPr>
          <p:cNvPr id="102" name="TextBox 102"/>
          <p:cNvSpPr txBox="1"/>
          <p:nvPr/>
        </p:nvSpPr>
        <p:spPr>
          <a:xfrm>
            <a:off x="7127734" y="1606210"/>
            <a:ext cx="1504057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ที่ปรึกษานายกเทศมนตรี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7076686" y="2257425"/>
            <a:ext cx="160615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en-US" sz="1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เลขานุการนายกเทศมนตรี</a:t>
            </a:r>
          </a:p>
        </p:txBody>
      </p:sp>
      <p:sp>
        <p:nvSpPr>
          <p:cNvPr id="104" name="Freeform 54">
            <a:extLst>
              <a:ext uri="{FF2B5EF4-FFF2-40B4-BE49-F238E27FC236}">
                <a16:creationId xmlns:a16="http://schemas.microsoft.com/office/drawing/2014/main" id="{20415975-EE9B-42D6-A2C6-358D4D4E7CFE}"/>
              </a:ext>
            </a:extLst>
          </p:cNvPr>
          <p:cNvSpPr/>
          <p:nvPr/>
        </p:nvSpPr>
        <p:spPr>
          <a:xfrm>
            <a:off x="3259772" y="5491236"/>
            <a:ext cx="961484" cy="455250"/>
          </a:xfrm>
          <a:custGeom>
            <a:avLst/>
            <a:gdLst/>
            <a:ahLst/>
            <a:cxnLst/>
            <a:rect l="l" t="t" r="r" b="b"/>
            <a:pathLst>
              <a:path w="1982663" h="522702">
                <a:moveTo>
                  <a:pt x="0" y="0"/>
                </a:moveTo>
                <a:lnTo>
                  <a:pt x="1982664" y="0"/>
                </a:lnTo>
                <a:lnTo>
                  <a:pt x="1982664" y="522702"/>
                </a:lnTo>
                <a:lnTo>
                  <a:pt x="0" y="522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5" name="TextBox 91">
            <a:extLst>
              <a:ext uri="{FF2B5EF4-FFF2-40B4-BE49-F238E27FC236}">
                <a16:creationId xmlns:a16="http://schemas.microsoft.com/office/drawing/2014/main" id="{452FE34B-BB52-462E-8174-201EB558BA2D}"/>
              </a:ext>
            </a:extLst>
          </p:cNvPr>
          <p:cNvSpPr txBox="1"/>
          <p:nvPr/>
        </p:nvSpPr>
        <p:spPr>
          <a:xfrm>
            <a:off x="3123122" y="5600030"/>
            <a:ext cx="115148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  <a:spcBef>
                <a:spcPct val="0"/>
              </a:spcBef>
            </a:pPr>
            <a:r>
              <a:rPr lang="th-TH" b="1" dirty="0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กองช่าง</a:t>
            </a:r>
            <a:endParaRPr lang="en-US" sz="1800" b="1" dirty="0">
              <a:solidFill>
                <a:srgbClr val="FFFFFF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</p:txBody>
      </p:sp>
      <p:pic>
        <p:nvPicPr>
          <p:cNvPr id="107" name="รูปภาพ 106">
            <a:extLst>
              <a:ext uri="{FF2B5EF4-FFF2-40B4-BE49-F238E27FC236}">
                <a16:creationId xmlns:a16="http://schemas.microsoft.com/office/drawing/2014/main" id="{BF19CE02-E429-4816-ABD5-6F26B4BD3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66" y="24926"/>
            <a:ext cx="880639" cy="8286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</Words>
  <Application>Microsoft Office PowerPoint</Application>
  <PresentationFormat>กำหนดเอง</PresentationFormat>
  <Paragraphs>18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Th Sarabun New Bold</vt:lpstr>
      <vt:lpstr>Th Sarabun New</vt:lpstr>
      <vt:lpstr>Calibri</vt:lpstr>
      <vt:lpstr>Arial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Green Modern Minimal Classroom Organization Graph</dc:title>
  <dc:creator>ACER</dc:creator>
  <cp:lastModifiedBy>ACER</cp:lastModifiedBy>
  <cp:revision>2</cp:revision>
  <cp:lastPrinted>2025-04-30T09:29:32Z</cp:lastPrinted>
  <dcterms:created xsi:type="dcterms:W3CDTF">2006-08-16T00:00:00Z</dcterms:created>
  <dcterms:modified xsi:type="dcterms:W3CDTF">2025-04-30T09:31:37Z</dcterms:modified>
  <dc:identifier>DAGR1xrUSnw</dc:identifier>
</cp:coreProperties>
</file>